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Source Code Pro"/>
      <p:regular r:id="rId22"/>
      <p:bold r:id="rId23"/>
      <p:italic r:id="rId24"/>
      <p:boldItalic r:id="rId25"/>
    </p:embeddedFont>
    <p:embeddedFont>
      <p:font typeface="Oswald"/>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SourceCodePro-regular.fntdata"/><Relationship Id="rId21" Type="http://schemas.openxmlformats.org/officeDocument/2006/relationships/slide" Target="slides/slide16.xml"/><Relationship Id="rId24" Type="http://schemas.openxmlformats.org/officeDocument/2006/relationships/font" Target="fonts/SourceCodePro-italic.fntdata"/><Relationship Id="rId23" Type="http://schemas.openxmlformats.org/officeDocument/2006/relationships/font" Target="fonts/SourceCodePr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swald-regular.fntdata"/><Relationship Id="rId25" Type="http://schemas.openxmlformats.org/officeDocument/2006/relationships/font" Target="fonts/SourceCodePro-boldItalic.fntdata"/><Relationship Id="rId27" Type="http://schemas.openxmlformats.org/officeDocument/2006/relationships/font" Target="fonts/Oswa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66a6e8d2f4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66a6e8d2f4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66a6e8d2f4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166a6e8d2f4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66a6e8d2f4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166a6e8d2f4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66a6e8d2f4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166a6e8d2f4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66a6e8d2f4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66a6e8d2f4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66a6e8d2f4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66a6e8d2f4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66a6e8d2f4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66a6e8d2f4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166a6e8d2f4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166a6e8d2f4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66a6e8d2f4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66a6e8d2f4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66a6e8d2f4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66a6e8d2f4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66a6e8d2f4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66a6e8d2f4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66a6e8d2f4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66a6e8d2f4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66a6e8d2f4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66a6e8d2f4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66a6e8d2f4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66a6e8d2f4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66a6e8d2f4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166a6e8d2f4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10800000">
            <a:off x="4226100" y="2933550"/>
            <a:ext cx="691800" cy="388500"/>
          </a:xfrm>
          <a:prstGeom prst="triangle">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5" y="0"/>
            <a:ext cx="9144000" cy="3124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411175" y="644300"/>
            <a:ext cx="8282400" cy="21090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p:txBody>
      </p:sp>
      <p:sp>
        <p:nvSpPr>
          <p:cNvPr id="13" name="Google Shape;13;p2"/>
          <p:cNvSpPr txBox="1"/>
          <p:nvPr>
            <p:ph idx="1" type="subTitle"/>
          </p:nvPr>
        </p:nvSpPr>
        <p:spPr>
          <a:xfrm>
            <a:off x="411175" y="3398250"/>
            <a:ext cx="8282400" cy="1260600"/>
          </a:xfrm>
          <a:prstGeom prst="rect">
            <a:avLst/>
          </a:prstGeom>
        </p:spPr>
        <p:txBody>
          <a:bodyPr anchorCtr="0" anchor="ctr" bIns="91425" lIns="91425" spcFirstLastPara="1" rIns="91425" wrap="square" tIns="91425">
            <a:normAutofit/>
          </a:bodyPr>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cxnSp>
        <p:nvCxnSpPr>
          <p:cNvPr id="52" name="Google Shape;52;p11"/>
          <p:cNvCxnSpPr/>
          <p:nvPr/>
        </p:nvCxnSpPr>
        <p:spPr>
          <a:xfrm>
            <a:off x="413275" y="2988275"/>
            <a:ext cx="910500" cy="0"/>
          </a:xfrm>
          <a:prstGeom prst="straightConnector1">
            <a:avLst/>
          </a:prstGeom>
          <a:noFill/>
          <a:ln cap="flat" cmpd="sng" w="28575">
            <a:solidFill>
              <a:schemeClr val="dk1"/>
            </a:solidFill>
            <a:prstDash val="lgDash"/>
            <a:round/>
            <a:headEnd len="sm" w="sm" type="none"/>
            <a:tailEnd len="sm" w="sm" type="none"/>
          </a:ln>
        </p:spPr>
      </p:cxnSp>
      <p:sp>
        <p:nvSpPr>
          <p:cNvPr id="53" name="Google Shape;53;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Google Shape;54;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a:off x="0" y="1567350"/>
            <a:ext cx="9144000" cy="2008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type="title"/>
          </p:nvPr>
        </p:nvSpPr>
        <p:spPr>
          <a:xfrm>
            <a:off x="430800" y="1889700"/>
            <a:ext cx="8282400" cy="15165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cxnSp>
        <p:nvCxnSpPr>
          <p:cNvPr id="20" name="Google Shape;20;p4"/>
          <p:cNvCxnSpPr/>
          <p:nvPr/>
        </p:nvCxnSpPr>
        <p:spPr>
          <a:xfrm>
            <a:off x="429200" y="1370065"/>
            <a:ext cx="614100" cy="0"/>
          </a:xfrm>
          <a:prstGeom prst="straightConnector1">
            <a:avLst/>
          </a:prstGeom>
          <a:noFill/>
          <a:ln cap="flat" cmpd="sng" w="19050">
            <a:solidFill>
              <a:schemeClr val="dk1"/>
            </a:solidFill>
            <a:prstDash val="lgDash"/>
            <a:round/>
            <a:headEnd len="sm" w="sm" type="none"/>
            <a:tailEnd len="sm" w="sm" type="none"/>
          </a:ln>
        </p:spPr>
      </p:cxnSp>
      <p:sp>
        <p:nvSpPr>
          <p:cNvPr id="21" name="Google Shape;21;p4"/>
          <p:cNvSpPr txBox="1"/>
          <p:nvPr>
            <p:ph type="title"/>
          </p:nvPr>
        </p:nvSpPr>
        <p:spPr>
          <a:xfrm>
            <a:off x="311700" y="372500"/>
            <a:ext cx="8520600" cy="6309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cxnSp>
        <p:nvCxnSpPr>
          <p:cNvPr id="25" name="Google Shape;25;p5"/>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6" name="Google Shape;26;p5"/>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5"/>
          <p:cNvSpPr txBox="1"/>
          <p:nvPr>
            <p:ph idx="1" type="body"/>
          </p:nvPr>
        </p:nvSpPr>
        <p:spPr>
          <a:xfrm>
            <a:off x="311700" y="1468825"/>
            <a:ext cx="3999900" cy="3099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2" type="body"/>
          </p:nvPr>
        </p:nvSpPr>
        <p:spPr>
          <a:xfrm>
            <a:off x="4832400" y="1468825"/>
            <a:ext cx="3999900" cy="3099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 name="Shape 33"/>
        <p:cNvGrpSpPr/>
        <p:nvPr/>
      </p:nvGrpSpPr>
      <p:grpSpPr>
        <a:xfrm>
          <a:off x="0" y="0"/>
          <a:ext cx="0" cy="0"/>
          <a:chOff x="0" y="0"/>
          <a:chExt cx="0" cy="0"/>
        </a:xfrm>
      </p:grpSpPr>
      <p:cxnSp>
        <p:nvCxnSpPr>
          <p:cNvPr id="34" name="Google Shape;34;p7"/>
          <p:cNvCxnSpPr/>
          <p:nvPr/>
        </p:nvCxnSpPr>
        <p:spPr>
          <a:xfrm>
            <a:off x="418675" y="1457787"/>
            <a:ext cx="614100" cy="0"/>
          </a:xfrm>
          <a:prstGeom prst="straightConnector1">
            <a:avLst/>
          </a:prstGeom>
          <a:noFill/>
          <a:ln cap="flat" cmpd="sng" w="19050">
            <a:solidFill>
              <a:schemeClr val="dk2"/>
            </a:solidFill>
            <a:prstDash val="lgDash"/>
            <a:round/>
            <a:headEnd len="sm" w="sm" type="none"/>
            <a:tailEnd len="sm" w="sm" type="none"/>
          </a:ln>
        </p:spPr>
      </p:cxnSp>
      <p:sp>
        <p:nvSpPr>
          <p:cNvPr id="35" name="Google Shape;35;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6" name="Google Shape;36;p7"/>
          <p:cNvSpPr txBox="1"/>
          <p:nvPr>
            <p:ph idx="1" type="body"/>
          </p:nvPr>
        </p:nvSpPr>
        <p:spPr>
          <a:xfrm>
            <a:off x="311700" y="1618204"/>
            <a:ext cx="2808000" cy="29508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1"/>
        </a:solidFill>
      </p:bgPr>
    </p:bg>
    <p:spTree>
      <p:nvGrpSpPr>
        <p:cNvPr id="38" name="Shape 38"/>
        <p:cNvGrpSpPr/>
        <p:nvPr/>
      </p:nvGrpSpPr>
      <p:grpSpPr>
        <a:xfrm>
          <a:off x="0" y="0"/>
          <a:ext cx="0" cy="0"/>
          <a:chOff x="0" y="0"/>
          <a:chExt cx="0" cy="0"/>
        </a:xfrm>
      </p:grpSpPr>
      <p:sp>
        <p:nvSpPr>
          <p:cNvPr id="39" name="Google Shape;39;p8"/>
          <p:cNvSpPr txBox="1"/>
          <p:nvPr>
            <p:ph type="title"/>
          </p:nvPr>
        </p:nvSpPr>
        <p:spPr>
          <a:xfrm>
            <a:off x="490250" y="528900"/>
            <a:ext cx="5678100" cy="40857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1"/>
        </a:solidFill>
      </p:bgPr>
    </p:bg>
    <p:spTree>
      <p:nvGrpSpPr>
        <p:cNvPr id="41" name="Shape 41"/>
        <p:cNvGrpSpPr/>
        <p:nvPr/>
      </p:nvGrpSpPr>
      <p:grpSpPr>
        <a:xfrm>
          <a:off x="0" y="0"/>
          <a:ext cx="0" cy="0"/>
          <a:chOff x="0" y="0"/>
          <a:chExt cx="0" cy="0"/>
        </a:xfrm>
      </p:grpSpPr>
      <p:sp>
        <p:nvSpPr>
          <p:cNvPr id="42" name="Google Shape;42;p9"/>
          <p:cNvSpPr/>
          <p:nvPr/>
        </p:nvSpPr>
        <p:spPr>
          <a:xfrm>
            <a:off x="4572000" y="175"/>
            <a:ext cx="4572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577200" cy="0"/>
          </a:xfrm>
          <a:prstGeom prst="straightConnector1">
            <a:avLst/>
          </a:prstGeom>
          <a:noFill/>
          <a:ln cap="flat" cmpd="sng" w="19050">
            <a:solidFill>
              <a:schemeClr val="dk1"/>
            </a:solidFill>
            <a:prstDash val="lgDash"/>
            <a:round/>
            <a:headEnd len="sm" w="sm" type="none"/>
            <a:tailEnd len="sm" w="sm" type="none"/>
          </a:ln>
        </p:spPr>
      </p:cxnSp>
      <p:sp>
        <p:nvSpPr>
          <p:cNvPr id="44" name="Google Shape;44;p9"/>
          <p:cNvSpPr txBox="1"/>
          <p:nvPr>
            <p:ph type="title"/>
          </p:nvPr>
        </p:nvSpPr>
        <p:spPr>
          <a:xfrm>
            <a:off x="265500" y="1078750"/>
            <a:ext cx="4045200" cy="1789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p:txBody>
      </p:sp>
      <p:sp>
        <p:nvSpPr>
          <p:cNvPr id="45" name="Google Shape;45;p9"/>
          <p:cNvSpPr txBox="1"/>
          <p:nvPr>
            <p:ph idx="1" type="subTitle"/>
          </p:nvPr>
        </p:nvSpPr>
        <p:spPr>
          <a:xfrm>
            <a:off x="265500" y="29214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100"/>
              <a:buFont typeface="Oswald"/>
              <a:buNone/>
              <a:defRPr sz="2100">
                <a:latin typeface="Oswald"/>
                <a:ea typeface="Oswald"/>
                <a:cs typeface="Oswald"/>
                <a:sym typeface="Oswald"/>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odern-writer">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72500"/>
            <a:ext cx="8520600" cy="7335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p:txBody>
      </p:sp>
      <p:sp>
        <p:nvSpPr>
          <p:cNvPr id="7" name="Google Shape;7;p1"/>
          <p:cNvSpPr txBox="1"/>
          <p:nvPr>
            <p:ph idx="1" type="body"/>
          </p:nvPr>
        </p:nvSpPr>
        <p:spPr>
          <a:xfrm>
            <a:off x="311700" y="1468825"/>
            <a:ext cx="8520600" cy="3099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3"/>
          <p:cNvSpPr txBox="1"/>
          <p:nvPr>
            <p:ph type="ctrTitle"/>
          </p:nvPr>
        </p:nvSpPr>
        <p:spPr>
          <a:xfrm>
            <a:off x="411175" y="644300"/>
            <a:ext cx="8282400" cy="2109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5100"/>
              <a:t>How to Keep Customers Extremely Happy and Buying More</a:t>
            </a:r>
            <a:endParaRPr sz="5100"/>
          </a:p>
        </p:txBody>
      </p:sp>
      <p:sp>
        <p:nvSpPr>
          <p:cNvPr id="63" name="Google Shape;63;p13"/>
          <p:cNvSpPr txBox="1"/>
          <p:nvPr>
            <p:ph idx="1" type="subTitle"/>
          </p:nvPr>
        </p:nvSpPr>
        <p:spPr>
          <a:xfrm>
            <a:off x="411175" y="3398250"/>
            <a:ext cx="8282400" cy="126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000"/>
              <a:t>When it comes to retaining customers, it is all about giving them what they want and making sure that they are extremely happy with the purchase and experience.</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2"/>
          <p:cNvSpPr txBox="1"/>
          <p:nvPr>
            <p:ph type="title"/>
          </p:nvPr>
        </p:nvSpPr>
        <p:spPr>
          <a:xfrm>
            <a:off x="311700" y="372500"/>
            <a:ext cx="85206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3000"/>
              <a:t>How can you create a happy and satisfied customer base?</a:t>
            </a:r>
            <a:endParaRPr sz="3000"/>
          </a:p>
        </p:txBody>
      </p:sp>
      <p:sp>
        <p:nvSpPr>
          <p:cNvPr id="117" name="Google Shape;117;p22"/>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Don't forget the little things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Make it easy for your customers to return items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Take their suggestions into account</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Ensure that the business is profitable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3"/>
          <p:cNvSpPr txBox="1"/>
          <p:nvPr>
            <p:ph type="title"/>
          </p:nvPr>
        </p:nvSpPr>
        <p:spPr>
          <a:xfrm>
            <a:off x="311700" y="269250"/>
            <a:ext cx="8520600" cy="994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a:t>How do you know when your customer is really happy with the product or service?</a:t>
            </a:r>
            <a:endParaRPr/>
          </a:p>
        </p:txBody>
      </p:sp>
      <p:sp>
        <p:nvSpPr>
          <p:cNvPr id="123" name="Google Shape;123;p23"/>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Track customer feedback</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Monitor social media platforms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Observe customer behavior</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11700" y="287825"/>
            <a:ext cx="8520600" cy="1022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a:t>How do you determine what products or services are the most popular with your customers?</a:t>
            </a:r>
            <a:endParaRPr/>
          </a:p>
        </p:txBody>
      </p:sp>
      <p:sp>
        <p:nvSpPr>
          <p:cNvPr id="129" name="Google Shape;129;p24"/>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C</a:t>
            </a:r>
            <a:r>
              <a:rPr lang="en"/>
              <a:t>onduct market research</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Use data visualization</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Use customer reviews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5"/>
          <p:cNvSpPr txBox="1"/>
          <p:nvPr>
            <p:ph type="title"/>
          </p:nvPr>
        </p:nvSpPr>
        <p:spPr>
          <a:xfrm>
            <a:off x="311700" y="250675"/>
            <a:ext cx="8520600" cy="1049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a:t>T</a:t>
            </a:r>
            <a:r>
              <a:rPr lang="en"/>
              <a:t>he most effective ways to market your business to your target audience</a:t>
            </a:r>
            <a:endParaRPr/>
          </a:p>
        </p:txBody>
      </p:sp>
      <p:sp>
        <p:nvSpPr>
          <p:cNvPr id="135" name="Google Shape;135;p25"/>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a:t>Advertising</a:t>
            </a:r>
            <a:br>
              <a:rPr lang="en"/>
            </a:br>
            <a:endParaRPr/>
          </a:p>
          <a:p>
            <a:pPr indent="-323850" lvl="0" marL="457200" rtl="0" algn="l">
              <a:spcBef>
                <a:spcPts val="0"/>
              </a:spcBef>
              <a:spcAft>
                <a:spcPts val="0"/>
              </a:spcAft>
              <a:buSzPts val="1500"/>
              <a:buAutoNum type="arabicPeriod"/>
            </a:pPr>
            <a:r>
              <a:rPr lang="en"/>
              <a:t>Public Relations</a:t>
            </a:r>
            <a:br>
              <a:rPr lang="en"/>
            </a:br>
            <a:endParaRPr/>
          </a:p>
          <a:p>
            <a:pPr indent="-323850" lvl="0" marL="457200" rtl="0" algn="l">
              <a:spcBef>
                <a:spcPts val="0"/>
              </a:spcBef>
              <a:spcAft>
                <a:spcPts val="0"/>
              </a:spcAft>
              <a:buSzPts val="1500"/>
              <a:buAutoNum type="arabicPeriod"/>
            </a:pPr>
            <a:r>
              <a:rPr lang="en"/>
              <a:t>Event Marketing</a:t>
            </a:r>
            <a:br>
              <a:rPr lang="en"/>
            </a:br>
            <a:endParaRPr/>
          </a:p>
          <a:p>
            <a:pPr indent="-323850" lvl="0" marL="457200" rtl="0" algn="l">
              <a:spcBef>
                <a:spcPts val="0"/>
              </a:spcBef>
              <a:spcAft>
                <a:spcPts val="0"/>
              </a:spcAft>
              <a:buSzPts val="1500"/>
              <a:buAutoNum type="arabicPeriod"/>
            </a:pPr>
            <a:r>
              <a:rPr lang="en"/>
              <a:t>Sales Presentations</a:t>
            </a:r>
            <a:br>
              <a:rPr lang="en"/>
            </a:br>
            <a:endParaRPr/>
          </a:p>
          <a:p>
            <a:pPr indent="-323850" lvl="0" marL="457200" rtl="0" algn="l">
              <a:spcBef>
                <a:spcPts val="0"/>
              </a:spcBef>
              <a:spcAft>
                <a:spcPts val="0"/>
              </a:spcAft>
              <a:buSzPts val="1500"/>
              <a:buAutoNum type="arabicPeriod"/>
            </a:pPr>
            <a:r>
              <a:rPr lang="en"/>
              <a:t>Product Marketing</a:t>
            </a:r>
            <a:br>
              <a:rPr lang="en"/>
            </a:br>
            <a:endParaRPr/>
          </a:p>
          <a:p>
            <a:pPr indent="-323850" lvl="0" marL="457200" rtl="0" algn="l">
              <a:spcBef>
                <a:spcPts val="0"/>
              </a:spcBef>
              <a:spcAft>
                <a:spcPts val="0"/>
              </a:spcAft>
              <a:buSzPts val="1500"/>
              <a:buAutoNum type="arabicPeriod"/>
            </a:pPr>
            <a:r>
              <a:rPr lang="en"/>
              <a:t>Direct Marketing</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6"/>
          <p:cNvSpPr txBox="1"/>
          <p:nvPr>
            <p:ph type="title"/>
          </p:nvPr>
        </p:nvSpPr>
        <p:spPr>
          <a:xfrm>
            <a:off x="311700" y="372500"/>
            <a:ext cx="85206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3000"/>
              <a:t>How can you increase the profitability of your business?</a:t>
            </a:r>
            <a:endParaRPr sz="3000"/>
          </a:p>
        </p:txBody>
      </p:sp>
      <p:sp>
        <p:nvSpPr>
          <p:cNvPr id="141" name="Google Shape;141;p26"/>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Maximize your sales and marketing efforts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Stay organized and efficient</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Consider new markets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7"/>
          <p:cNvSpPr txBox="1"/>
          <p:nvPr>
            <p:ph type="title"/>
          </p:nvPr>
        </p:nvSpPr>
        <p:spPr>
          <a:xfrm>
            <a:off x="222825" y="372500"/>
            <a:ext cx="87735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2800"/>
              <a:t>T</a:t>
            </a:r>
            <a:r>
              <a:rPr lang="en" sz="2800"/>
              <a:t>he best ways to keep your customers engaged with your business</a:t>
            </a:r>
            <a:endParaRPr sz="2800"/>
          </a:p>
        </p:txBody>
      </p:sp>
      <p:sp>
        <p:nvSpPr>
          <p:cNvPr id="147" name="Google Shape;147;p27"/>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P</a:t>
            </a:r>
            <a:r>
              <a:rPr lang="en"/>
              <a:t>rovide them with fresh and relevant information</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Provide them with valuable offers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Keep your customers happy</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8"/>
          <p:cNvSpPr txBox="1"/>
          <p:nvPr>
            <p:ph type="title"/>
          </p:nvPr>
        </p:nvSpPr>
        <p:spPr>
          <a:xfrm>
            <a:off x="490250" y="528900"/>
            <a:ext cx="5678100" cy="4085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600"/>
              <a:t>When customers are happy with the products or services that they receive, they are more likely to return and recommend the company to others. This can help businesses grow and flourish.</a:t>
            </a:r>
            <a:endParaRPr sz="3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4"/>
          <p:cNvSpPr txBox="1"/>
          <p:nvPr>
            <p:ph type="title"/>
          </p:nvPr>
        </p:nvSpPr>
        <p:spPr>
          <a:xfrm>
            <a:off x="311700" y="372500"/>
            <a:ext cx="85206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3000"/>
              <a:t>What are the top three things that make customers happy?</a:t>
            </a:r>
            <a:endParaRPr sz="3000"/>
          </a:p>
        </p:txBody>
      </p:sp>
      <p:sp>
        <p:nvSpPr>
          <p:cNvPr id="69" name="Google Shape;69;p14"/>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B</a:t>
            </a:r>
            <a:r>
              <a:rPr lang="en"/>
              <a:t>eing treated with respect</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Having their needs met</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Feeling appreciated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613900"/>
            <a:ext cx="85206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a:t>How can you keep your customers extremely happy and buying more?</a:t>
            </a:r>
            <a:endParaRPr/>
          </a:p>
        </p:txBody>
      </p:sp>
      <p:sp>
        <p:nvSpPr>
          <p:cNvPr id="75" name="Google Shape;75;p15"/>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a:t>Be communicative</a:t>
            </a:r>
            <a:br>
              <a:rPr lang="en"/>
            </a:br>
            <a:endParaRPr/>
          </a:p>
          <a:p>
            <a:pPr indent="-323850" lvl="0" marL="457200" rtl="0" algn="l">
              <a:spcBef>
                <a:spcPts val="0"/>
              </a:spcBef>
              <a:spcAft>
                <a:spcPts val="0"/>
              </a:spcAft>
              <a:buSzPts val="1500"/>
              <a:buAutoNum type="arabicPeriod"/>
            </a:pPr>
            <a:r>
              <a:rPr lang="en"/>
              <a:t>Offer exceptionally good service</a:t>
            </a:r>
            <a:br>
              <a:rPr lang="en"/>
            </a:br>
            <a:endParaRPr/>
          </a:p>
          <a:p>
            <a:pPr indent="-323850" lvl="0" marL="457200" rtl="0" algn="l">
              <a:spcBef>
                <a:spcPts val="0"/>
              </a:spcBef>
              <a:spcAft>
                <a:spcPts val="0"/>
              </a:spcAft>
              <a:buSzPts val="1500"/>
              <a:buAutoNum type="arabicPeriod"/>
            </a:pPr>
            <a:r>
              <a:rPr lang="en"/>
              <a:t>Make it easy for them to purchase</a:t>
            </a:r>
            <a:br>
              <a:rPr lang="en"/>
            </a:br>
            <a:endParaRPr/>
          </a:p>
          <a:p>
            <a:pPr indent="-323850" lvl="0" marL="457200" rtl="0" algn="l">
              <a:spcBef>
                <a:spcPts val="0"/>
              </a:spcBef>
              <a:spcAft>
                <a:spcPts val="0"/>
              </a:spcAft>
              <a:buSzPts val="1500"/>
              <a:buAutoNum type="arabicPeriod"/>
            </a:pPr>
            <a:r>
              <a:rPr lang="en"/>
              <a:t>Keep the price point low</a:t>
            </a:r>
            <a:br>
              <a:rPr lang="en"/>
            </a:br>
            <a:endParaRPr/>
          </a:p>
          <a:p>
            <a:pPr indent="-323850" lvl="0" marL="457200" rtl="0" algn="l">
              <a:spcBef>
                <a:spcPts val="0"/>
              </a:spcBef>
              <a:spcAft>
                <a:spcPts val="0"/>
              </a:spcAft>
              <a:buSzPts val="1500"/>
              <a:buAutoNum type="arabicPeriod"/>
            </a:pPr>
            <a:r>
              <a:rPr lang="en"/>
              <a:t>Keep the store layout and atmosphere pleasant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604600"/>
            <a:ext cx="85206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a:t>C</a:t>
            </a:r>
            <a:r>
              <a:rPr lang="en"/>
              <a:t>ommon mistakes that business owners make regarding customer retention</a:t>
            </a:r>
            <a:endParaRPr/>
          </a:p>
        </p:txBody>
      </p:sp>
      <p:sp>
        <p:nvSpPr>
          <p:cNvPr id="81" name="Google Shape;81;p16"/>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N</a:t>
            </a:r>
            <a:r>
              <a:rPr lang="en"/>
              <a:t>ot investing enough time and resources into customer retention</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Not properly managing their customer relationships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Mistakes in terms of pricing</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311700" y="372500"/>
            <a:ext cx="85206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2800"/>
              <a:t>C</a:t>
            </a:r>
            <a:r>
              <a:rPr lang="en" sz="2800"/>
              <a:t>ommon techniques for improving customer service experience</a:t>
            </a:r>
            <a:endParaRPr sz="2800"/>
          </a:p>
        </p:txBody>
      </p:sp>
      <p:sp>
        <p:nvSpPr>
          <p:cNvPr id="87" name="Google Shape;87;p17"/>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a:t>Create a positive client experience from the start</a:t>
            </a:r>
            <a:br>
              <a:rPr lang="en"/>
            </a:br>
            <a:endParaRPr/>
          </a:p>
          <a:p>
            <a:pPr indent="-323850" lvl="0" marL="457200" rtl="0" algn="l">
              <a:spcBef>
                <a:spcPts val="0"/>
              </a:spcBef>
              <a:spcAft>
                <a:spcPts val="0"/>
              </a:spcAft>
              <a:buSzPts val="1500"/>
              <a:buAutoNum type="arabicPeriod"/>
            </a:pPr>
            <a:r>
              <a:rPr lang="en"/>
              <a:t>Make it easy to contact the business</a:t>
            </a:r>
            <a:br>
              <a:rPr lang="en"/>
            </a:br>
            <a:endParaRPr/>
          </a:p>
          <a:p>
            <a:pPr indent="-323850" lvl="0" marL="457200" rtl="0" algn="l">
              <a:spcBef>
                <a:spcPts val="0"/>
              </a:spcBef>
              <a:spcAft>
                <a:spcPts val="0"/>
              </a:spcAft>
              <a:buSzPts val="1500"/>
              <a:buAutoNum type="arabicPeriod"/>
            </a:pPr>
            <a:r>
              <a:rPr lang="en"/>
              <a:t>Use technology to help streamline customer service</a:t>
            </a:r>
            <a:br>
              <a:rPr lang="en"/>
            </a:br>
            <a:endParaRPr/>
          </a:p>
          <a:p>
            <a:pPr indent="-323850" lvl="0" marL="457200" rtl="0" algn="l">
              <a:spcBef>
                <a:spcPts val="0"/>
              </a:spcBef>
              <a:spcAft>
                <a:spcPts val="0"/>
              </a:spcAft>
              <a:buSzPts val="1500"/>
              <a:buAutoNum type="arabicPeriod"/>
            </a:pPr>
            <a:r>
              <a:rPr lang="en"/>
              <a:t>Train employees on how to handle customer service issues</a:t>
            </a:r>
            <a:br>
              <a:rPr lang="en"/>
            </a:br>
            <a:endParaRPr/>
          </a:p>
          <a:p>
            <a:pPr indent="-323850" lvl="0" marL="457200" rtl="0" algn="l">
              <a:spcBef>
                <a:spcPts val="0"/>
              </a:spcBef>
              <a:spcAft>
                <a:spcPts val="0"/>
              </a:spcAft>
              <a:buSzPts val="1500"/>
              <a:buAutoNum type="arabicPeriod"/>
            </a:pPr>
            <a:r>
              <a:rPr lang="en"/>
              <a:t>Use customer feedback to improve the customer service experience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8"/>
          <p:cNvSpPr txBox="1"/>
          <p:nvPr>
            <p:ph type="title"/>
          </p:nvPr>
        </p:nvSpPr>
        <p:spPr>
          <a:xfrm>
            <a:off x="311700" y="372500"/>
            <a:ext cx="86940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2800"/>
              <a:t>K</a:t>
            </a:r>
            <a:r>
              <a:rPr lang="en" sz="2800"/>
              <a:t>ey factors that influence a customer's decision to buy a product</a:t>
            </a:r>
            <a:endParaRPr sz="2800"/>
          </a:p>
        </p:txBody>
      </p:sp>
      <p:sp>
        <p:nvSpPr>
          <p:cNvPr id="93" name="Google Shape;93;p18"/>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T</a:t>
            </a:r>
            <a:r>
              <a:rPr lang="en"/>
              <a:t>he customer's need or desire for the product</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The customer's perception of the product</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The customer's past experiences with similar products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The customer's attitude towards the product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9"/>
          <p:cNvSpPr txBox="1"/>
          <p:nvPr>
            <p:ph type="title"/>
          </p:nvPr>
        </p:nvSpPr>
        <p:spPr>
          <a:xfrm>
            <a:off x="311700" y="604600"/>
            <a:ext cx="85206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a:t>C</a:t>
            </a:r>
            <a:r>
              <a:rPr lang="en"/>
              <a:t>ommon reasons customers change their minds about buying your product</a:t>
            </a:r>
            <a:endParaRPr/>
          </a:p>
        </p:txBody>
      </p:sp>
      <p:sp>
        <p:nvSpPr>
          <p:cNvPr id="99" name="Google Shape;99;p19"/>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Dietary concerns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Safety concerns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Price changes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Better ideas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0"/>
          <p:cNvSpPr txBox="1"/>
          <p:nvPr>
            <p:ph type="title"/>
          </p:nvPr>
        </p:nvSpPr>
        <p:spPr>
          <a:xfrm>
            <a:off x="311700" y="167125"/>
            <a:ext cx="8520600" cy="1068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a:t>C</a:t>
            </a:r>
            <a:r>
              <a:rPr lang="en"/>
              <a:t>ommon complaints from my customers and how to prevent them from happening in the future</a:t>
            </a:r>
            <a:endParaRPr/>
          </a:p>
        </p:txBody>
      </p:sp>
      <p:sp>
        <p:nvSpPr>
          <p:cNvPr id="105" name="Google Shape;105;p20"/>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a:t>My customer service was poor</a:t>
            </a:r>
            <a:br>
              <a:rPr lang="en"/>
            </a:br>
            <a:endParaRPr/>
          </a:p>
          <a:p>
            <a:pPr indent="-323850" lvl="0" marL="457200" rtl="0" algn="l">
              <a:spcBef>
                <a:spcPts val="0"/>
              </a:spcBef>
              <a:spcAft>
                <a:spcPts val="0"/>
              </a:spcAft>
              <a:buSzPts val="1500"/>
              <a:buAutoNum type="arabicPeriod"/>
            </a:pPr>
            <a:r>
              <a:rPr lang="en"/>
              <a:t>My product was damaged in shipping</a:t>
            </a:r>
            <a:br>
              <a:rPr lang="en"/>
            </a:br>
            <a:endParaRPr/>
          </a:p>
          <a:p>
            <a:pPr indent="-323850" lvl="0" marL="457200" rtl="0" algn="l">
              <a:spcBef>
                <a:spcPts val="0"/>
              </a:spcBef>
              <a:spcAft>
                <a:spcPts val="0"/>
              </a:spcAft>
              <a:buSzPts val="1500"/>
              <a:buAutoNum type="arabicPeriod"/>
            </a:pPr>
            <a:r>
              <a:rPr lang="en"/>
              <a:t>My product didn't work as advertised</a:t>
            </a:r>
            <a:br>
              <a:rPr lang="en"/>
            </a:br>
            <a:endParaRPr/>
          </a:p>
          <a:p>
            <a:pPr indent="-323850" lvl="0" marL="457200" rtl="0" algn="l">
              <a:spcBef>
                <a:spcPts val="0"/>
              </a:spcBef>
              <a:spcAft>
                <a:spcPts val="0"/>
              </a:spcAft>
              <a:buSzPts val="1500"/>
              <a:buAutoNum type="arabicPeriod"/>
            </a:pPr>
            <a:r>
              <a:rPr lang="en"/>
              <a:t>My order took too long to arrive</a:t>
            </a:r>
            <a:br>
              <a:rPr lang="en"/>
            </a:br>
            <a:endParaRPr/>
          </a:p>
          <a:p>
            <a:pPr indent="-323850" lvl="0" marL="457200" rtl="0" algn="l">
              <a:spcBef>
                <a:spcPts val="0"/>
              </a:spcBef>
              <a:spcAft>
                <a:spcPts val="0"/>
              </a:spcAft>
              <a:buSzPts val="1500"/>
              <a:buAutoNum type="arabicPeriod"/>
            </a:pPr>
            <a:r>
              <a:rPr lang="en"/>
              <a:t>My product is not fit for my needs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ph type="title"/>
          </p:nvPr>
        </p:nvSpPr>
        <p:spPr>
          <a:xfrm>
            <a:off x="311700" y="372500"/>
            <a:ext cx="8520600" cy="63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3000"/>
              <a:t>C</a:t>
            </a:r>
            <a:r>
              <a:rPr lang="en" sz="3000"/>
              <a:t>ommon ways to overcome objections from customers</a:t>
            </a:r>
            <a:endParaRPr sz="3000"/>
          </a:p>
        </p:txBody>
      </p:sp>
      <p:sp>
        <p:nvSpPr>
          <p:cNvPr id="111" name="Google Shape;111;p21"/>
          <p:cNvSpPr txBox="1"/>
          <p:nvPr>
            <p:ph idx="1" type="body"/>
          </p:nvPr>
        </p:nvSpPr>
        <p:spPr>
          <a:xfrm>
            <a:off x="311700" y="1563313"/>
            <a:ext cx="8520600" cy="30999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a:t>Listen actively</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AutoNum type="arabicPeriod"/>
            </a:pPr>
            <a:r>
              <a:rPr lang="en"/>
              <a:t>Be understanding</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AutoNum type="arabicPeriod"/>
            </a:pPr>
            <a:r>
              <a:rPr lang="en"/>
              <a:t>Be truthful</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AutoNum type="arabicPeriod"/>
            </a:pPr>
            <a:r>
              <a:rPr lang="en"/>
              <a:t>Be sincere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0838F"/>
      </a:accent5>
      <a:accent6>
        <a:srgbClr val="F8E71C"/>
      </a:accent6>
      <a:hlink>
        <a:srgbClr val="00838F"/>
      </a:hlink>
      <a:folHlink>
        <a:srgbClr val="00838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